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1" r:id="rId3"/>
  </p:sldMasterIdLst>
  <p:notesMasterIdLst>
    <p:notesMasterId r:id="rId14"/>
  </p:notesMasterIdLst>
  <p:sldIdLst>
    <p:sldId id="256" r:id="rId4"/>
    <p:sldId id="261" r:id="rId5"/>
    <p:sldId id="262" r:id="rId6"/>
    <p:sldId id="263" r:id="rId7"/>
    <p:sldId id="264" r:id="rId8"/>
    <p:sldId id="266" r:id="rId9"/>
    <p:sldId id="265" r:id="rId10"/>
    <p:sldId id="268" r:id="rId11"/>
    <p:sldId id="267" r:id="rId12"/>
    <p:sldId id="258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9DD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103AD9-05CD-4E43-988C-DC2DE43B20B1}" v="4" dt="2021-12-07T08:44:17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Objects="1" showGuides="1">
      <p:cViewPr varScale="1">
        <p:scale>
          <a:sx n="101" d="100"/>
          <a:sy n="101" d="100"/>
        </p:scale>
        <p:origin x="12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0" d="100"/>
          <a:sy n="80" d="100"/>
        </p:scale>
        <p:origin x="-249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0D45B-65DD-43FE-B5EE-79C03165A272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0A291-5902-4A74-959F-04EA03A65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44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291-5902-4A74-959F-04EA03A655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656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540000"/>
            <a:ext cx="5760640" cy="2168920"/>
          </a:xfrm>
        </p:spPr>
        <p:txBody>
          <a:bodyPr anchor="t" anchorCtr="0"/>
          <a:lstStyle>
            <a:lvl1pPr algn="r">
              <a:defRPr baseline="0"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12" y="2852936"/>
            <a:ext cx="5112088" cy="2016224"/>
          </a:xfrm>
        </p:spPr>
        <p:txBody>
          <a:bodyPr/>
          <a:lstStyle>
            <a:lvl1pPr marL="0" indent="0" algn="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fld id="{722D54DB-31F6-4C31-A32F-FB6DD0BFEEC2}" type="datetimeFigureOut">
              <a:rPr lang="en-GB" smtClean="0"/>
              <a:pPr/>
              <a:t>07/12/2021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41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1268760"/>
            <a:ext cx="8291380" cy="648072"/>
          </a:xfrm>
        </p:spPr>
        <p:txBody>
          <a:bodyPr anchor="t" anchorCtr="0">
            <a:normAutofit/>
          </a:bodyPr>
          <a:lstStyle>
            <a:lvl1pPr algn="l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20" y="1988840"/>
            <a:ext cx="5410980" cy="413732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421" y="1988840"/>
            <a:ext cx="2736380" cy="413732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24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120" y="1264240"/>
            <a:ext cx="3456480" cy="1228629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00" y="1264241"/>
            <a:ext cx="5040700" cy="475711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36120" y="2564880"/>
            <a:ext cx="3456480" cy="345648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238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699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420" y="1988840"/>
            <a:ext cx="8353160" cy="144016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5420" y="1268700"/>
            <a:ext cx="8353160" cy="648090"/>
          </a:xfrm>
        </p:spPr>
        <p:txBody>
          <a:bodyPr anchor="t" anchorCtr="0"/>
          <a:lstStyle>
            <a:lvl1pPr algn="l">
              <a:defRPr baseline="0"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261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4149101"/>
            <a:ext cx="8353160" cy="14402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1" y="1268701"/>
            <a:ext cx="8353160" cy="2808390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693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1268760"/>
            <a:ext cx="8353160" cy="6480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988840"/>
            <a:ext cx="8353160" cy="4137323"/>
          </a:xfrm>
        </p:spPr>
        <p:txBody>
          <a:bodyPr/>
          <a:lstStyle>
            <a:lvl5pPr>
              <a:defRPr/>
            </a:lvl5pPr>
            <a:lvl6pPr marL="2151063" indent="0"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69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1268700"/>
            <a:ext cx="8353160" cy="64809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420" y="1988800"/>
            <a:ext cx="4100380" cy="413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00"/>
            <a:ext cx="4100380" cy="413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343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0" y="1268700"/>
            <a:ext cx="4101968" cy="864120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420" y="2204830"/>
            <a:ext cx="4101968" cy="39213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00"/>
            <a:ext cx="4103555" cy="864120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4830"/>
            <a:ext cx="4103555" cy="39213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074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1268760"/>
            <a:ext cx="8291380" cy="648072"/>
          </a:xfrm>
        </p:spPr>
        <p:txBody>
          <a:bodyPr anchor="t" anchorCtr="0">
            <a:normAutofit/>
          </a:bodyPr>
          <a:lstStyle>
            <a:lvl1pPr algn="l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20" y="1988840"/>
            <a:ext cx="5410980" cy="413732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421" y="1988840"/>
            <a:ext cx="2736380" cy="413732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623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120" y="1264240"/>
            <a:ext cx="3456480" cy="1228629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00" y="1264241"/>
            <a:ext cx="5040700" cy="475711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36120" y="2564880"/>
            <a:ext cx="3456480" cy="345648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67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540000"/>
            <a:ext cx="5760640" cy="1736872"/>
          </a:xfrm>
        </p:spPr>
        <p:txBody>
          <a:bodyPr anchor="t" anchorCtr="0">
            <a:normAutofit/>
          </a:bodyPr>
          <a:lstStyle>
            <a:lvl1pPr algn="r">
              <a:defRPr sz="3600" b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2000" y="2420888"/>
            <a:ext cx="5760000" cy="18002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54DB-31F6-4C31-A32F-FB6DD0BFEEC2}" type="datetimeFigureOut">
              <a:rPr lang="en-GB" smtClean="0"/>
              <a:t>07/12/2021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680000" y="4149080"/>
            <a:ext cx="421248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F9DD1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fra.europa.eu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439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2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0" y="3645024"/>
            <a:ext cx="5040560" cy="1440160"/>
          </a:xfrm>
        </p:spPr>
        <p:txBody>
          <a:bodyPr anchor="t" anchorCtr="0">
            <a:normAutofit/>
          </a:bodyPr>
          <a:lstStyle>
            <a:lvl1pPr algn="r">
              <a:defRPr sz="2800" b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1680" y="540000"/>
            <a:ext cx="7200800" cy="28803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54DB-31F6-4C31-A32F-FB6DD0BFEEC2}" type="datetimeFigureOut">
              <a:rPr lang="en-GB" smtClean="0"/>
              <a:t>07/12/2021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73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54DB-31F6-4C31-A32F-FB6DD0BFEEC2}" type="datetimeFigureOut">
              <a:rPr lang="en-GB" smtClean="0"/>
              <a:t>07/12/2021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31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420" y="1988840"/>
            <a:ext cx="8353160" cy="144016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5420" y="1268700"/>
            <a:ext cx="8353160" cy="648090"/>
          </a:xfrm>
        </p:spPr>
        <p:txBody>
          <a:bodyPr anchor="t" anchorCtr="0"/>
          <a:lstStyle>
            <a:lvl1pPr algn="l">
              <a:defRPr baseline="0"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68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4149101"/>
            <a:ext cx="8353160" cy="14402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1" y="1268701"/>
            <a:ext cx="8353160" cy="2808390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08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1268760"/>
            <a:ext cx="8353160" cy="6480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988840"/>
            <a:ext cx="8353160" cy="4137323"/>
          </a:xfrm>
        </p:spPr>
        <p:txBody>
          <a:bodyPr/>
          <a:lstStyle>
            <a:lvl5pPr>
              <a:defRPr/>
            </a:lvl5pPr>
            <a:lvl6pPr marL="2151063" indent="0"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24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1268700"/>
            <a:ext cx="8353160" cy="64809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420" y="1988800"/>
            <a:ext cx="4100380" cy="413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00"/>
            <a:ext cx="4100380" cy="413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69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0" y="1268700"/>
            <a:ext cx="4101968" cy="864120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420" y="2204830"/>
            <a:ext cx="4101968" cy="39213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00"/>
            <a:ext cx="4103555" cy="864120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4830"/>
            <a:ext cx="4103555" cy="39213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07/12/2021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97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3.wmf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722D54DB-31F6-4C31-A32F-FB6DD0BFEEC2}" type="datetimeFigureOut">
              <a:rPr lang="en-GB" smtClean="0"/>
              <a:pPr/>
              <a:t>07/12/2021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46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7" r:id="rId3"/>
    <p:sldLayoutId id="2147483655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 baseline="0">
          <a:solidFill>
            <a:srgbClr val="F9DD1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1755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2pPr>
      <a:lvl3pPr marL="1076325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3pPr>
      <a:lvl4pPr marL="143510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4pPr>
      <a:lvl5pPr marL="1792288" indent="-357188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5pPr>
      <a:lvl6pPr marL="2151063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rgbClr val="003399"/>
          </a:solidFill>
          <a:latin typeface="Arial" pitchFamily="34" charset="0"/>
          <a:ea typeface="+mn-ea"/>
          <a:cs typeface="+mn-cs"/>
        </a:defRPr>
      </a:lvl6pPr>
      <a:lvl7pPr marL="2509838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rgbClr val="003399"/>
          </a:solidFill>
          <a:latin typeface="Arial" pitchFamily="34" charset="0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420" y="1268700"/>
            <a:ext cx="8353160" cy="6481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0" y="1988800"/>
            <a:ext cx="8353160" cy="413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Espace réservé du numéro de diapositive 5"/>
          <p:cNvSpPr txBox="1">
            <a:spLocks/>
          </p:cNvSpPr>
          <p:nvPr/>
        </p:nvSpPr>
        <p:spPr>
          <a:xfrm>
            <a:off x="7380311" y="6453336"/>
            <a:ext cx="1752997" cy="404664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F3277"/>
                </a:solidFill>
                <a:latin typeface="Georgia" charset="0"/>
                <a:ea typeface="ヒラギノ角ゴ Pro W3" charset="0"/>
                <a:cs typeface="ヒラギノ角ゴ Pro W3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fld id="{D1960B5F-F930-084F-A82F-2DF6AE924AC0}" type="slidenum">
              <a:rPr lang="fr-FR" sz="1200" baseline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fr-FR" sz="1200" baseline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0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A9F1BF8-F3E1-496C-8DA7-42A6F4A76737}" type="datetimeFigureOut">
              <a:rPr lang="en-GB" smtClean="0"/>
              <a:pPr/>
              <a:t>07/12/2021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67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3" r:id="rId3"/>
    <p:sldLayoutId id="2147483665" r:id="rId4"/>
    <p:sldLayoutId id="2147483666" r:id="rId5"/>
    <p:sldLayoutId id="2147483669" r:id="rId6"/>
    <p:sldLayoutId id="2147483670" r:id="rId7"/>
    <p:sldLayoutId id="2147483668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 baseline="0">
          <a:solidFill>
            <a:srgbClr val="0033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1755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2pPr>
      <a:lvl3pPr marL="1076325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3pPr>
      <a:lvl4pPr marL="143510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4pPr>
      <a:lvl5pPr marL="1792288" indent="-357188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5pPr>
      <a:lvl6pPr marL="2151063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DaxlinePro-Regular" pitchFamily="50" charset="0"/>
          <a:ea typeface="+mn-ea"/>
          <a:cs typeface="+mn-cs"/>
        </a:defRPr>
      </a:lvl6pPr>
      <a:lvl7pPr marL="2509838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DaxlinePro-Regular" pitchFamily="50" charset="0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420" y="1268700"/>
            <a:ext cx="8353160" cy="6481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0" y="1988800"/>
            <a:ext cx="8353160" cy="413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Espace réservé du numéro de diapositive 5"/>
          <p:cNvSpPr txBox="1">
            <a:spLocks/>
          </p:cNvSpPr>
          <p:nvPr/>
        </p:nvSpPr>
        <p:spPr>
          <a:xfrm>
            <a:off x="7380311" y="6453336"/>
            <a:ext cx="1752997" cy="404664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F3277"/>
                </a:solidFill>
                <a:latin typeface="Georgia" charset="0"/>
                <a:ea typeface="ヒラギノ角ゴ Pro W3" charset="0"/>
                <a:cs typeface="ヒラギノ角ゴ Pro W3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fld id="{D1960B5F-F930-084F-A82F-2DF6AE924AC0}" type="slidenum">
              <a:rPr lang="fr-FR" sz="1200" baseline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fr-FR" sz="1200" baseline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0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A9F1BF8-F3E1-496C-8DA7-42A6F4A76737}" type="datetimeFigureOut">
              <a:rPr lang="en-GB" smtClean="0"/>
              <a:pPr/>
              <a:t>07/12/2021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18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 baseline="0">
          <a:solidFill>
            <a:srgbClr val="0033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1755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2pPr>
      <a:lvl3pPr marL="1076325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3pPr>
      <a:lvl4pPr marL="143510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4pPr>
      <a:lvl5pPr marL="1792288" indent="-357188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5pPr>
      <a:lvl6pPr marL="2151063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DaxlinePro-Regular" pitchFamily="50" charset="0"/>
          <a:ea typeface="+mn-ea"/>
          <a:cs typeface="+mn-cs"/>
        </a:defRPr>
      </a:lvl6pPr>
      <a:lvl7pPr marL="2509838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DaxlinePro-Regular" pitchFamily="50" charset="0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540000"/>
            <a:ext cx="6408712" cy="2168920"/>
          </a:xfrm>
        </p:spPr>
        <p:txBody>
          <a:bodyPr/>
          <a:lstStyle/>
          <a:p>
            <a:r>
              <a:rPr lang="de-AT" dirty="0"/>
              <a:t>Rule of law &amp; civic space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12" y="4725144"/>
            <a:ext cx="5112088" cy="2016224"/>
          </a:xfrm>
        </p:spPr>
        <p:txBody>
          <a:bodyPr/>
          <a:lstStyle/>
          <a:p>
            <a:r>
              <a:rPr lang="de-AT" dirty="0"/>
              <a:t>FRP webinar</a:t>
            </a:r>
          </a:p>
          <a:p>
            <a:r>
              <a:rPr lang="de-AT" dirty="0"/>
              <a:t>7 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896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41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557023" y="1412776"/>
            <a:ext cx="8569068" cy="511256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The rule of law is a durable system of laws, institutions, norms, and community commitment that delivers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accountability</a:t>
            </a:r>
            <a:r>
              <a:rPr lang="en-GB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 (government as well as private actors are accountable under the law)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just law </a:t>
            </a:r>
            <a:r>
              <a:rPr lang="en-GB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(the law is clear, publicized, and stable and is applied evenly)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open government </a:t>
            </a:r>
            <a:r>
              <a:rPr lang="en-GB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(how the law is adopted, administered and enforced) 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accessible and impartial justice </a:t>
            </a:r>
            <a:r>
              <a:rPr lang="en-GB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(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GB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ustice is delivered timely by competent, ethical, and independent representatives)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					</a:t>
            </a:r>
            <a:r>
              <a:rPr lang="en-GB" b="0" i="1" dirty="0">
                <a:solidFill>
                  <a:schemeClr val="accent1">
                    <a:lumMod val="75000"/>
                  </a:schemeClr>
                </a:solidFill>
                <a:effectLst/>
              </a:rPr>
              <a:t>[World Justice Project]</a:t>
            </a:r>
            <a:endParaRPr lang="en-GB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A94B7-9300-491C-B93C-F67B69BC6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28800"/>
            <a:ext cx="8353160" cy="4137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Rule of law – European Commission: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spcAft>
                <a:spcPts val="600"/>
              </a:spcAft>
              <a:buNone/>
            </a:pPr>
            <a:r>
              <a:rPr lang="en-GB" i="1" dirty="0"/>
              <a:t>“The rule of law is one of the fundamental values upon which the European Union is built.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i="1" dirty="0"/>
              <a:t>It is not an abstract term. The rule of law has a direct impact on the life of every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citizen</a:t>
            </a:r>
            <a:r>
              <a:rPr lang="en-GB" i="1" dirty="0"/>
              <a:t>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i="1" dirty="0"/>
              <a:t>It means that all members of a society – governments and members of parliaments included – are equally subject to the law, under the control of independent and impartial courts.” </a:t>
            </a:r>
          </a:p>
        </p:txBody>
      </p:sp>
    </p:spTree>
    <p:extLst>
      <p:ext uri="{BB962C8B-B14F-4D97-AF65-F5344CB8AC3E}">
        <p14:creationId xmlns:p14="http://schemas.microsoft.com/office/powerpoint/2010/main" val="237915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A4FC-4DC1-46C7-B87A-D0FC6B931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46" y="1412776"/>
            <a:ext cx="8353160" cy="6048672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n-GB" b="1" dirty="0">
                <a:effectLst/>
                <a:ea typeface="Calibri" panose="020F0502020204030204" pitchFamily="34" charset="0"/>
              </a:rPr>
              <a:t> Justice system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2400" dirty="0">
                <a:effectLst/>
                <a:ea typeface="Calibri" panose="020F0502020204030204" pitchFamily="34" charset="0"/>
              </a:rPr>
              <a:t>Independence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2400" dirty="0">
                <a:effectLst/>
                <a:ea typeface="Calibri" panose="020F0502020204030204" pitchFamily="34" charset="0"/>
              </a:rPr>
              <a:t>Quality of justice (accessibility of courts, resources of judiciary, …)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2400" dirty="0">
                <a:effectLst/>
                <a:ea typeface="Calibri" panose="020F0502020204030204" pitchFamily="34" charset="0"/>
              </a:rPr>
              <a:t>Efficiency (length of proceedings)</a:t>
            </a:r>
          </a:p>
          <a:p>
            <a:pPr indent="0">
              <a:lnSpc>
                <a:spcPct val="107000"/>
              </a:lnSpc>
              <a:buNone/>
            </a:pPr>
            <a:r>
              <a:rPr lang="en-GB" dirty="0">
                <a:effectLst/>
                <a:ea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en-GB" b="1" dirty="0">
                <a:effectLst/>
                <a:ea typeface="Calibri" panose="020F0502020204030204" pitchFamily="34" charset="0"/>
              </a:rPr>
              <a:t>2) Anti-corruption Framework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2400" dirty="0">
                <a:effectLst/>
                <a:ea typeface="Calibri" panose="020F0502020204030204" pitchFamily="34" charset="0"/>
              </a:rPr>
              <a:t>Institutional framework capacity to fight against corruption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2400" dirty="0">
                <a:effectLst/>
                <a:ea typeface="Calibri" panose="020F0502020204030204" pitchFamily="34" charset="0"/>
              </a:rPr>
              <a:t>Prevention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2400" dirty="0">
                <a:effectLst/>
                <a:ea typeface="Calibri" panose="020F0502020204030204" pitchFamily="34" charset="0"/>
              </a:rPr>
              <a:t>Repressive measures</a:t>
            </a:r>
          </a:p>
          <a:p>
            <a:pPr marL="685800">
              <a:lnSpc>
                <a:spcPct val="107000"/>
              </a:lnSpc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02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9B06B-51DB-4396-98C6-2C4906441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20" y="1556792"/>
            <a:ext cx="8353160" cy="489654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n-GB" b="1" dirty="0">
                <a:effectLst/>
                <a:ea typeface="Calibri" panose="020F0502020204030204" pitchFamily="34" charset="0"/>
              </a:rPr>
              <a:t>3) Media freedom and pluralism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2400" dirty="0">
                <a:effectLst/>
                <a:ea typeface="Calibri" panose="020F0502020204030204" pitchFamily="34" charset="0"/>
              </a:rPr>
              <a:t>Media authorities and bodies (independence, existence, …)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2400" dirty="0">
                <a:effectLst/>
                <a:ea typeface="Calibri" panose="020F0502020204030204" pitchFamily="34" charset="0"/>
              </a:rPr>
              <a:t>Transparency of media ownership and safeguards against interference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2400" dirty="0">
                <a:effectLst/>
                <a:ea typeface="Calibri" panose="020F0502020204030204" pitchFamily="34" charset="0"/>
              </a:rPr>
              <a:t>Framework for journalists’ protection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GB" dirty="0">
                <a:effectLst/>
                <a:ea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en-GB" b="1" dirty="0">
                <a:effectLst/>
                <a:ea typeface="Calibri" panose="020F0502020204030204" pitchFamily="34" charset="0"/>
              </a:rPr>
              <a:t>4) Other institutional issues related to checks and balances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2400" dirty="0">
                <a:effectLst/>
                <a:ea typeface="Calibri" panose="020F0502020204030204" pitchFamily="34" charset="0"/>
              </a:rPr>
              <a:t>Process for preparing and enacting laws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2400" dirty="0">
                <a:effectLst/>
                <a:ea typeface="Calibri" panose="020F0502020204030204" pitchFamily="34" charset="0"/>
              </a:rPr>
              <a:t>Independent authorities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2400" dirty="0">
                <a:effectLst/>
                <a:ea typeface="Calibri" panose="020F0502020204030204" pitchFamily="34" charset="0"/>
              </a:rPr>
              <a:t>Accessibility and judicial review of administrative decisions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2400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Enabling framework for civil society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GB" sz="2400" dirty="0">
                <a:effectLst/>
                <a:ea typeface="Calibri" panose="020F0502020204030204" pitchFamily="34" charset="0"/>
              </a:rPr>
              <a:t>Initiatives to foster a rule of law culture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69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7221-9669-478C-9E4E-8A5046ECE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20" y="1196752"/>
            <a:ext cx="8353160" cy="648072"/>
          </a:xfrm>
        </p:spPr>
        <p:txBody>
          <a:bodyPr/>
          <a:lstStyle/>
          <a:p>
            <a:r>
              <a:rPr lang="de-AT" dirty="0"/>
              <a:t>Rule of law actors </a:t>
            </a:r>
            <a:r>
              <a:rPr lang="de-AT" b="0" dirty="0"/>
              <a:t>(in a wider sense)</a:t>
            </a:r>
            <a:endParaRPr lang="en-GB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2B12E-A4A9-4F0F-A6C4-8A10AF241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19" y="2060848"/>
            <a:ext cx="8623561" cy="1008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br>
              <a:rPr lang="de-AT" sz="1400" b="1">
                <a:solidFill>
                  <a:schemeClr val="accent1">
                    <a:lumMod val="75000"/>
                  </a:schemeClr>
                </a:solidFill>
              </a:rPr>
            </a:br>
            <a:r>
              <a:rPr lang="de-AT" sz="3200" b="1">
                <a:solidFill>
                  <a:schemeClr val="accent1">
                    <a:lumMod val="75000"/>
                  </a:schemeClr>
                </a:solidFill>
              </a:rPr>
              <a:t>RULE of LAW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AD45AD-ED40-4C66-BA9A-8C70EAEB3F20}"/>
              </a:ext>
            </a:extLst>
          </p:cNvPr>
          <p:cNvSpPr/>
          <p:nvPr/>
        </p:nvSpPr>
        <p:spPr>
          <a:xfrm>
            <a:off x="268919" y="3167621"/>
            <a:ext cx="1108923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Justice system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96C62C-26D0-41F4-9F83-0671FE40E436}"/>
              </a:ext>
            </a:extLst>
          </p:cNvPr>
          <p:cNvSpPr/>
          <p:nvPr/>
        </p:nvSpPr>
        <p:spPr>
          <a:xfrm>
            <a:off x="1443039" y="3167621"/>
            <a:ext cx="1008113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Anti-corruption bodies 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EC8498-8618-4976-8014-D0C11C5D1D1A}"/>
              </a:ext>
            </a:extLst>
          </p:cNvPr>
          <p:cNvSpPr/>
          <p:nvPr/>
        </p:nvSpPr>
        <p:spPr>
          <a:xfrm>
            <a:off x="3589659" y="3167621"/>
            <a:ext cx="1053809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Public sector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965851-882C-46D4-A3FE-5BE4526D27CC}"/>
              </a:ext>
            </a:extLst>
          </p:cNvPr>
          <p:cNvSpPr/>
          <p:nvPr/>
        </p:nvSpPr>
        <p:spPr>
          <a:xfrm>
            <a:off x="4708665" y="3167621"/>
            <a:ext cx="993370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Media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583270-0422-46A6-9D04-3D51C573A31F}"/>
              </a:ext>
            </a:extLst>
          </p:cNvPr>
          <p:cNvSpPr/>
          <p:nvPr/>
        </p:nvSpPr>
        <p:spPr>
          <a:xfrm>
            <a:off x="5767232" y="3167621"/>
            <a:ext cx="1008112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Independent authorities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5BB992-578C-49BA-AB9A-B5068537A1FC}"/>
              </a:ext>
            </a:extLst>
          </p:cNvPr>
          <p:cNvSpPr/>
          <p:nvPr/>
        </p:nvSpPr>
        <p:spPr>
          <a:xfrm>
            <a:off x="6840541" y="3167621"/>
            <a:ext cx="993370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  <a:highlight>
                  <a:srgbClr val="FFFF00"/>
                </a:highlight>
              </a:rPr>
              <a:t>Civil society</a:t>
            </a:r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1B1DE1-30C1-48F5-B378-C42E878BD823}"/>
              </a:ext>
            </a:extLst>
          </p:cNvPr>
          <p:cNvSpPr/>
          <p:nvPr/>
        </p:nvSpPr>
        <p:spPr>
          <a:xfrm>
            <a:off x="2516349" y="3167621"/>
            <a:ext cx="1008113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Policy makers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F7FF6A-1C52-44DB-8152-0485F9FE0DDF}"/>
              </a:ext>
            </a:extLst>
          </p:cNvPr>
          <p:cNvSpPr/>
          <p:nvPr/>
        </p:nvSpPr>
        <p:spPr>
          <a:xfrm>
            <a:off x="7899110" y="3167621"/>
            <a:ext cx="993370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Citizens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16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211CD-24A8-4428-90B4-4E572B42B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Civil society and the rule of law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DD86A-5209-4192-85EB-B9B0EA645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AT" sz="2800" dirty="0"/>
          </a:p>
          <a:p>
            <a:pPr marL="514350" indent="-514350">
              <a:buFont typeface="Arial" pitchFamily="34" charset="0"/>
              <a:buAutoNum type="arabicParenR"/>
            </a:pPr>
            <a:r>
              <a:rPr lang="en-GB" sz="2800" dirty="0"/>
              <a:t>Enabling framework for civil society (‘civic space’)</a:t>
            </a:r>
          </a:p>
          <a:p>
            <a:pPr marL="514350" indent="-514350">
              <a:buFont typeface="Arial" pitchFamily="34" charset="0"/>
              <a:buAutoNum type="arabicParenR"/>
            </a:pPr>
            <a:endParaRPr lang="en-GB" sz="2800" dirty="0"/>
          </a:p>
          <a:p>
            <a:pPr marL="514350" indent="-514350">
              <a:buAutoNum type="arabicParenR"/>
            </a:pPr>
            <a:r>
              <a:rPr lang="en-GB" sz="2800" dirty="0"/>
              <a:t>Civil society as one of the rule of law actors</a:t>
            </a:r>
          </a:p>
          <a:p>
            <a:pPr marL="514350" indent="-514350">
              <a:buAutoNum type="arabicParenR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068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27EF3-F692-4DD9-91D1-7E46B146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Enabling framework for civil society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704E1-063C-40FB-B2E0-D74FFA51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20" y="1988840"/>
            <a:ext cx="8353160" cy="4869160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de-AT" sz="3400" dirty="0">
                <a:sym typeface="Wingdings" panose="05000000000000000000" pitchFamily="2" charset="2"/>
              </a:rPr>
              <a:t>in order to be able to fulfill its role as ‚rule of law actor‘, civil society needs an enabling framework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de-AT" sz="3400" dirty="0"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AT" sz="3400" dirty="0">
                <a:sym typeface="Wingdings" panose="05000000000000000000" pitchFamily="2" charset="2"/>
              </a:rPr>
              <a:t>Safe space &amp; protection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AT" sz="3400" dirty="0">
                <a:sym typeface="Wingdings" panose="05000000000000000000" pitchFamily="2" charset="2"/>
              </a:rPr>
              <a:t>Freedom of association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AT" sz="3400" dirty="0">
                <a:sym typeface="Wingdings" panose="05000000000000000000" pitchFamily="2" charset="2"/>
              </a:rPr>
              <a:t>Freedom of assembly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AT" sz="3400" dirty="0">
                <a:sym typeface="Wingdings" panose="05000000000000000000" pitchFamily="2" charset="2"/>
              </a:rPr>
              <a:t>Freedom of expression and information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AT" sz="3400" dirty="0">
                <a:sym typeface="Wingdings" panose="05000000000000000000" pitchFamily="2" charset="2"/>
              </a:rPr>
              <a:t>Participation and cooperation with authorities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AT" sz="3400" dirty="0">
                <a:sym typeface="Wingdings" panose="05000000000000000000" pitchFamily="2" charset="2"/>
              </a:rPr>
              <a:t>Financing framework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AT" sz="3400" dirty="0">
                <a:sym typeface="Wingdings" panose="05000000000000000000" pitchFamily="2" charset="2"/>
              </a:rPr>
              <a:t>Access to justice &amp; effective remedies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de-AT" sz="3400" dirty="0">
              <a:sym typeface="Wingdings" panose="05000000000000000000" pitchFamily="2" charset="2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de-AT" sz="3400">
                <a:sym typeface="Wingdings" panose="05000000000000000000" pitchFamily="2" charset="2"/>
              </a:rPr>
              <a:t>	 FRA findings on civic space feeding into RoL </a:t>
            </a:r>
            <a:endParaRPr lang="de-AT" sz="3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AT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AT" dirty="0">
                <a:sym typeface="Wingdings" panose="05000000000000000000" pitchFamily="2" charset="2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24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2D271-F257-49EF-B5BC-135A10D3D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840" y="1052736"/>
            <a:ext cx="8353160" cy="648072"/>
          </a:xfrm>
        </p:spPr>
        <p:txBody>
          <a:bodyPr/>
          <a:lstStyle/>
          <a:p>
            <a:r>
              <a:rPr lang="de-AT" dirty="0"/>
              <a:t>Civil society as RoL actor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50A5F6-8522-49D0-B11D-E6BADFE11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20" y="1844824"/>
            <a:ext cx="8353160" cy="486916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2800" dirty="0">
                <a:effectLst/>
                <a:ea typeface="Calibri" panose="020F0502020204030204" pitchFamily="34" charset="0"/>
              </a:rPr>
              <a:t>Fostering a rule of law culture (incl. advocacy, awarenss raising)</a:t>
            </a:r>
            <a:endParaRPr lang="de-AT" sz="28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AT" sz="2800" dirty="0"/>
              <a:t>Assisting victims / access to justice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2800" dirty="0">
                <a:effectLst/>
                <a:ea typeface="Calibri" panose="020F0502020204030204" pitchFamily="34" charset="0"/>
              </a:rPr>
              <a:t>Contributing to law and policy making (advocacy, involvement in public consultations</a:t>
            </a:r>
            <a:r>
              <a:rPr lang="nl-NL" sz="2800" dirty="0">
                <a:ea typeface="Calibri" panose="020F0502020204030204" pitchFamily="34" charset="0"/>
              </a:rPr>
              <a:t>)</a:t>
            </a:r>
            <a:endParaRPr lang="de-AT" sz="28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AT" sz="2800" dirty="0"/>
              <a:t>Monitoring legality and proportionality of laws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AT" sz="2800" dirty="0"/>
              <a:t>Publicly speaking out on abuses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2800" dirty="0">
                <a:ea typeface="Calibri" panose="020F0502020204030204" pitchFamily="34" charset="0"/>
              </a:rPr>
              <a:t>Contributing to media pluralism and freedom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2800" dirty="0">
                <a:ea typeface="Calibri" panose="020F0502020204030204" pitchFamily="34" charset="0"/>
              </a:rPr>
              <a:t>Combating disinformation and fostering media and digital literacy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AT" sz="2800" dirty="0"/>
              <a:t>Contributing to anti-corruption framework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2800" dirty="0">
                <a:effectLst/>
                <a:ea typeface="Calibri" panose="020F0502020204030204" pitchFamily="34" charset="0"/>
              </a:rPr>
              <a:t>Feeding into and supporting the work of independent authorities and bodies (e.g. judiciary, NHRI,...)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2800" dirty="0">
                <a:effectLst/>
                <a:ea typeface="Calibri" panose="020F0502020204030204" pitchFamily="34" charset="0"/>
              </a:rPr>
              <a:t>Supporting public authorities in countering discrimination, hate crime and hate speech</a:t>
            </a:r>
            <a:endParaRPr lang="de-AT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497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-CVI compliant">
      <a:majorFont>
        <a:latin typeface="Daxline Offc Pro"/>
        <a:ea typeface=""/>
        <a:cs typeface=""/>
      </a:majorFont>
      <a:minorFont>
        <a:latin typeface="Daxline Offc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4x3_ARIAL" id="{BE949360-DFCB-4268-B0E5-83A27A5C1B14}" vid="{CD888BD9-5BB4-4AD8-B710-3541ABFE2ED1}"/>
    </a:ext>
  </a:extLst>
</a:theme>
</file>

<file path=ppt/theme/theme2.xml><?xml version="1.0" encoding="utf-8"?>
<a:theme xmlns:a="http://schemas.openxmlformats.org/drawingml/2006/main" name="PP_4x3_AR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4x3_ARIAL" id="{BE949360-DFCB-4268-B0E5-83A27A5C1B14}" vid="{75B3D431-D52C-42EB-B018-89C7B9CBB276}"/>
    </a:ext>
  </a:extLst>
</a:theme>
</file>

<file path=ppt/theme/theme3.xml><?xml version="1.0" encoding="utf-8"?>
<a:theme xmlns:a="http://schemas.openxmlformats.org/drawingml/2006/main" name="1_PP_4x3_AR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4x3_ARIAL" id="{BE949360-DFCB-4268-B0E5-83A27A5C1B14}" vid="{82E099DC-9B40-43CE-849E-5DD291DD2C6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PP_4x3_ARIAL</Template>
  <TotalTime>208</TotalTime>
  <Words>510</Words>
  <Application>Microsoft Office PowerPoint</Application>
  <PresentationFormat>On-screen Show (4:3)</PresentationFormat>
  <Paragraphs>76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DaxlinePro-Regular</vt:lpstr>
      <vt:lpstr>Wingdings</vt:lpstr>
      <vt:lpstr>Office Theme</vt:lpstr>
      <vt:lpstr>PP_4x3_ARIAL</vt:lpstr>
      <vt:lpstr>1_PP_4x3_ARIAL</vt:lpstr>
      <vt:lpstr>Rule of law &amp; civic space</vt:lpstr>
      <vt:lpstr>PowerPoint Presentation</vt:lpstr>
      <vt:lpstr>PowerPoint Presentation</vt:lpstr>
      <vt:lpstr>PowerPoint Presentation</vt:lpstr>
      <vt:lpstr>PowerPoint Presentation</vt:lpstr>
      <vt:lpstr>Rule of law actors (in a wider sense)</vt:lpstr>
      <vt:lpstr>Civil society and the rule of law</vt:lpstr>
      <vt:lpstr>Enabling framework for civil society</vt:lpstr>
      <vt:lpstr>Civil society as RoL actor</vt:lpstr>
      <vt:lpstr>PowerPoint Presentation</vt:lpstr>
    </vt:vector>
  </TitlesOfParts>
  <Company>EU Fundamental Rights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 of law &amp; civic space</dc:title>
  <dc:creator>HELLER Waltraud (FRA)</dc:creator>
  <cp:lastModifiedBy>HELLER Waltraud (FRA)</cp:lastModifiedBy>
  <cp:revision>4</cp:revision>
  <dcterms:created xsi:type="dcterms:W3CDTF">2021-12-06T13:17:57Z</dcterms:created>
  <dcterms:modified xsi:type="dcterms:W3CDTF">2021-12-07T13:17:13Z</dcterms:modified>
</cp:coreProperties>
</file>